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7"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023AA3AF-F03A-42C7-8221-2AE49B553630}">
          <p14:sldIdLst>
            <p14:sldId id="256"/>
            <p14:sldId id="257"/>
            <p14:sldId id="258"/>
            <p14:sldId id="259"/>
            <p14:sldId id="260"/>
            <p14:sldId id="261"/>
            <p14:sldId id="262"/>
            <p14:sldId id="263"/>
            <p14:sldId id="264"/>
            <p14:sldId id="265"/>
            <p14:sldId id="26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64" d="100"/>
          <a:sy n="64" d="100"/>
        </p:scale>
        <p:origin x="765"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5/4/2020</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1693884"/>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5/4/2020</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427032848"/>
      </p:ext>
    </p:extLst>
  </p:cSld>
  <p:clrMap bg1="lt1" tx1="dk1" bg2="lt2" tx2="dk2" accent1="accent1" accent2="accent2" accent3="accent3" accent4="accent4" accent5="accent5" accent6="accent6" hlink="hlink" folHlink="folHlink"/>
  <p:sldLayoutIdLst>
    <p:sldLayoutId id="214748371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8532B2A-B3E1-45EE-8887-C04AF80CD363}"/>
              </a:ext>
            </a:extLst>
          </p:cNvPr>
          <p:cNvPicPr>
            <a:picLocks noChangeAspect="1"/>
          </p:cNvPicPr>
          <p:nvPr/>
        </p:nvPicPr>
        <p:blipFill rotWithShape="1">
          <a:blip r:embed="rId2"/>
          <a:srcRect r="16892"/>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35B2653-357B-4A4C-B0D2-D232ADD476E0}"/>
              </a:ext>
            </a:extLst>
          </p:cNvPr>
          <p:cNvSpPr>
            <a:spLocks noGrp="1"/>
          </p:cNvSpPr>
          <p:nvPr>
            <p:ph type="ctrTitle"/>
          </p:nvPr>
        </p:nvSpPr>
        <p:spPr>
          <a:xfrm>
            <a:off x="477981" y="1122363"/>
            <a:ext cx="4023360" cy="3204134"/>
          </a:xfrm>
        </p:spPr>
        <p:txBody>
          <a:bodyPr anchor="b">
            <a:normAutofit/>
          </a:bodyPr>
          <a:lstStyle/>
          <a:p>
            <a:br>
              <a:rPr lang="en-US" sz="3700" dirty="0"/>
            </a:br>
            <a:br>
              <a:rPr lang="en-US" sz="3700" b="1" dirty="0"/>
            </a:br>
            <a:r>
              <a:rPr lang="en-US" sz="3700" b="1" dirty="0"/>
              <a:t>US Road Accidents Data Visualization and Analysis</a:t>
            </a:r>
          </a:p>
        </p:txBody>
      </p:sp>
      <p:sp>
        <p:nvSpPr>
          <p:cNvPr id="3" name="Subtitle 2">
            <a:extLst>
              <a:ext uri="{FF2B5EF4-FFF2-40B4-BE49-F238E27FC236}">
                <a16:creationId xmlns:a16="http://schemas.microsoft.com/office/drawing/2014/main" id="{0C5DB13E-8705-455A-A5B3-B86E3491DC2F}"/>
              </a:ext>
            </a:extLst>
          </p:cNvPr>
          <p:cNvSpPr>
            <a:spLocks noGrp="1"/>
          </p:cNvSpPr>
          <p:nvPr>
            <p:ph type="subTitle" idx="1"/>
          </p:nvPr>
        </p:nvSpPr>
        <p:spPr>
          <a:xfrm>
            <a:off x="477980" y="4872922"/>
            <a:ext cx="4023359" cy="1208141"/>
          </a:xfrm>
        </p:spPr>
        <p:txBody>
          <a:bodyPr>
            <a:normAutofit/>
          </a:bodyPr>
          <a:lstStyle/>
          <a:p>
            <a:r>
              <a:rPr lang="en-US" sz="2400" dirty="0">
                <a:latin typeface="Times New Roman" panose="02020603050405020304" pitchFamily="18" charset="0"/>
                <a:cs typeface="Times New Roman" panose="02020603050405020304" pitchFamily="18" charset="0"/>
              </a:rPr>
              <a:t>Olufemi Babalola</a:t>
            </a:r>
          </a:p>
          <a:p>
            <a:r>
              <a:rPr lang="en-US" sz="2400" dirty="0">
                <a:latin typeface="Times New Roman" panose="02020603050405020304" pitchFamily="18" charset="0"/>
                <a:cs typeface="Times New Roman" panose="02020603050405020304" pitchFamily="18" charset="0"/>
              </a:rPr>
              <a:t>Practicum II</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467511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A927996-AC17-46E4-8C8A-1D2613E9862D}"/>
              </a:ext>
            </a:extLst>
          </p:cNvPr>
          <p:cNvSpPr>
            <a:spLocks noGrp="1"/>
          </p:cNvSpPr>
          <p:nvPr>
            <p:ph type="ctrTitle"/>
          </p:nvPr>
        </p:nvSpPr>
        <p:spPr>
          <a:xfrm>
            <a:off x="868680" y="405575"/>
            <a:ext cx="5001768" cy="1371600"/>
          </a:xfrm>
        </p:spPr>
        <p:txBody>
          <a:bodyPr anchor="ctr">
            <a:normAutofit/>
          </a:bodyPr>
          <a:lstStyle/>
          <a:p>
            <a:r>
              <a:rPr lang="en-US" sz="3600" b="1" dirty="0"/>
              <a:t>Ranking by Cities</a:t>
            </a:r>
          </a:p>
        </p:txBody>
      </p:sp>
      <p:sp>
        <p:nvSpPr>
          <p:cNvPr id="3" name="Subtitle 2">
            <a:extLst>
              <a:ext uri="{FF2B5EF4-FFF2-40B4-BE49-F238E27FC236}">
                <a16:creationId xmlns:a16="http://schemas.microsoft.com/office/drawing/2014/main" id="{7879CF10-F4D1-4691-AC84-2DB7F0A6F622}"/>
              </a:ext>
            </a:extLst>
          </p:cNvPr>
          <p:cNvSpPr>
            <a:spLocks noGrp="1"/>
          </p:cNvSpPr>
          <p:nvPr>
            <p:ph type="subTitle" idx="1"/>
          </p:nvPr>
        </p:nvSpPr>
        <p:spPr>
          <a:xfrm>
            <a:off x="6382512" y="498698"/>
            <a:ext cx="4940808" cy="1185353"/>
          </a:xfrm>
        </p:spPr>
        <p:txBody>
          <a:bodyPr anchor="ctr">
            <a:normAutofit/>
          </a:bodyPr>
          <a:lstStyle/>
          <a:p>
            <a:pPr>
              <a:lnSpc>
                <a:spcPct val="100000"/>
              </a:lnSpc>
            </a:pPr>
            <a:r>
              <a:rPr lang="en-US" sz="2000" dirty="0"/>
              <a:t>From this plot, we can see that most of the accidents </a:t>
            </a:r>
            <a:r>
              <a:rPr lang="en-US" sz="2000" dirty="0" err="1"/>
              <a:t>occured</a:t>
            </a:r>
            <a:r>
              <a:rPr lang="en-US" sz="2000" dirty="0"/>
              <a:t> in Houston, followed by Charlotte and Los Angeles.</a:t>
            </a:r>
          </a:p>
        </p:txBody>
      </p:sp>
      <p:sp>
        <p:nvSpPr>
          <p:cNvPr id="14" name="Rectangle 1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C09C9FA-91D5-4841-800A-8E6788893176}"/>
              </a:ext>
            </a:extLst>
          </p:cNvPr>
          <p:cNvPicPr>
            <a:picLocks noChangeAspect="1"/>
          </p:cNvPicPr>
          <p:nvPr/>
        </p:nvPicPr>
        <p:blipFill>
          <a:blip r:embed="rId2"/>
          <a:stretch>
            <a:fillRect/>
          </a:stretch>
        </p:blipFill>
        <p:spPr>
          <a:xfrm>
            <a:off x="549058" y="2517227"/>
            <a:ext cx="5431536" cy="3353975"/>
          </a:xfrm>
          <a:prstGeom prst="rect">
            <a:avLst/>
          </a:prstGeom>
        </p:spPr>
      </p:pic>
      <p:pic>
        <p:nvPicPr>
          <p:cNvPr id="5" name="Picture 4">
            <a:extLst>
              <a:ext uri="{FF2B5EF4-FFF2-40B4-BE49-F238E27FC236}">
                <a16:creationId xmlns:a16="http://schemas.microsoft.com/office/drawing/2014/main" id="{EE8CF383-47C6-4C10-ACE7-D7CC0568A387}"/>
              </a:ext>
            </a:extLst>
          </p:cNvPr>
          <p:cNvPicPr>
            <a:picLocks noChangeAspect="1"/>
          </p:cNvPicPr>
          <p:nvPr/>
        </p:nvPicPr>
        <p:blipFill>
          <a:blip r:embed="rId3"/>
          <a:stretch>
            <a:fillRect/>
          </a:stretch>
        </p:blipFill>
        <p:spPr>
          <a:xfrm>
            <a:off x="6211408" y="3259051"/>
            <a:ext cx="5431536" cy="1860300"/>
          </a:xfrm>
          <a:prstGeom prst="rect">
            <a:avLst/>
          </a:prstGeom>
        </p:spPr>
      </p:pic>
    </p:spTree>
    <p:extLst>
      <p:ext uri="{BB962C8B-B14F-4D97-AF65-F5344CB8AC3E}">
        <p14:creationId xmlns:p14="http://schemas.microsoft.com/office/powerpoint/2010/main" val="1320456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F48AD3-C8B3-4F74-B546-F12937F7DD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A04244-BD05-4C4B-B58C-147737DD8905}"/>
              </a:ext>
            </a:extLst>
          </p:cNvPr>
          <p:cNvSpPr>
            <a:spLocks noGrp="1"/>
          </p:cNvSpPr>
          <p:nvPr>
            <p:ph type="ctrTitle"/>
          </p:nvPr>
        </p:nvSpPr>
        <p:spPr>
          <a:xfrm>
            <a:off x="7848600" y="1122363"/>
            <a:ext cx="4023360" cy="3204134"/>
          </a:xfrm>
        </p:spPr>
        <p:txBody>
          <a:bodyPr anchor="b">
            <a:normAutofit/>
          </a:bodyPr>
          <a:lstStyle/>
          <a:p>
            <a:r>
              <a:rPr lang="en-US" sz="4400" b="1" dirty="0">
                <a:solidFill>
                  <a:schemeClr val="bg1"/>
                </a:solidFill>
              </a:rPr>
              <a:t>Weather Conditions effects on Road Accidents</a:t>
            </a:r>
          </a:p>
        </p:txBody>
      </p:sp>
      <p:sp>
        <p:nvSpPr>
          <p:cNvPr id="3" name="Subtitle 2">
            <a:extLst>
              <a:ext uri="{FF2B5EF4-FFF2-40B4-BE49-F238E27FC236}">
                <a16:creationId xmlns:a16="http://schemas.microsoft.com/office/drawing/2014/main" id="{648E8528-0CF6-43CD-80A5-40E1A6D83E39}"/>
              </a:ext>
            </a:extLst>
          </p:cNvPr>
          <p:cNvSpPr>
            <a:spLocks noGrp="1"/>
          </p:cNvSpPr>
          <p:nvPr>
            <p:ph type="subTitle" idx="1"/>
          </p:nvPr>
        </p:nvSpPr>
        <p:spPr>
          <a:xfrm>
            <a:off x="7848600" y="4872922"/>
            <a:ext cx="4023360" cy="1579694"/>
          </a:xfrm>
        </p:spPr>
        <p:txBody>
          <a:bodyPr>
            <a:normAutofit lnSpcReduction="10000"/>
          </a:bodyPr>
          <a:lstStyle/>
          <a:p>
            <a:pPr>
              <a:lnSpc>
                <a:spcPct val="100000"/>
              </a:lnSpc>
            </a:pPr>
            <a:r>
              <a:rPr lang="en-US" sz="1400" dirty="0">
                <a:solidFill>
                  <a:schemeClr val="bg1"/>
                </a:solidFill>
              </a:rPr>
              <a:t>The plot shows that the weather condition for most of the accidents were clear, followed by mostly cloudy and overcast. Overcast and mostly cloudy are reasonable factors for accidents unlike clear, which means that weather conditions does not play an important role.</a:t>
            </a:r>
          </a:p>
        </p:txBody>
      </p:sp>
      <p:pic>
        <p:nvPicPr>
          <p:cNvPr id="4" name="Picture 3" descr="A screenshot of a cell phone&#10;&#10;Description automatically generated">
            <a:extLst>
              <a:ext uri="{FF2B5EF4-FFF2-40B4-BE49-F238E27FC236}">
                <a16:creationId xmlns:a16="http://schemas.microsoft.com/office/drawing/2014/main" id="{A2114128-BBDF-4B86-BD88-F7C856EDC4A0}"/>
              </a:ext>
            </a:extLst>
          </p:cNvPr>
          <p:cNvPicPr>
            <a:picLocks noChangeAspect="1"/>
          </p:cNvPicPr>
          <p:nvPr/>
        </p:nvPicPr>
        <p:blipFill>
          <a:blip r:embed="rId2"/>
          <a:stretch>
            <a:fillRect/>
          </a:stretch>
        </p:blipFill>
        <p:spPr>
          <a:xfrm>
            <a:off x="316992" y="1457143"/>
            <a:ext cx="7053626" cy="3791325"/>
          </a:xfrm>
          <a:prstGeom prst="rect">
            <a:avLst/>
          </a:prstGeom>
        </p:spPr>
      </p:pic>
      <p:sp>
        <p:nvSpPr>
          <p:cNvPr id="11"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8361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97C305C-0E98-44D5-A930-21F23CC52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02E0D8B-607A-4E3C-BF1E-2CC4CFF45D38}"/>
              </a:ext>
            </a:extLst>
          </p:cNvPr>
          <p:cNvPicPr>
            <a:picLocks noChangeAspect="1"/>
          </p:cNvPicPr>
          <p:nvPr/>
        </p:nvPicPr>
        <p:blipFill rotWithShape="1">
          <a:blip r:embed="rId2"/>
          <a:srcRect l="17048" r="16285"/>
          <a:stretch/>
        </p:blipFill>
        <p:spPr>
          <a:xfrm>
            <a:off x="20" y="10"/>
            <a:ext cx="6095980" cy="6857990"/>
          </a:xfrm>
          <a:prstGeom prst="rect">
            <a:avLst/>
          </a:prstGeom>
        </p:spPr>
      </p:pic>
      <p:pic>
        <p:nvPicPr>
          <p:cNvPr id="5" name="Picture 4">
            <a:extLst>
              <a:ext uri="{FF2B5EF4-FFF2-40B4-BE49-F238E27FC236}">
                <a16:creationId xmlns:a16="http://schemas.microsoft.com/office/drawing/2014/main" id="{4E6F9208-481B-4E4F-B8C5-BD572E7B2F28}"/>
              </a:ext>
            </a:extLst>
          </p:cNvPr>
          <p:cNvPicPr>
            <a:picLocks noChangeAspect="1"/>
          </p:cNvPicPr>
          <p:nvPr/>
        </p:nvPicPr>
        <p:blipFill rotWithShape="1">
          <a:blip r:embed="rId3"/>
          <a:srcRect l="34804" r="7418"/>
          <a:stretch/>
        </p:blipFill>
        <p:spPr>
          <a:xfrm>
            <a:off x="6096000" y="1"/>
            <a:ext cx="6096000" cy="6858000"/>
          </a:xfrm>
          <a:prstGeom prst="rect">
            <a:avLst/>
          </a:prstGeom>
        </p:spPr>
      </p:pic>
      <p:sp>
        <p:nvSpPr>
          <p:cNvPr id="21" name="Rectangle 20">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4638503"/>
            <a:ext cx="8384770" cy="1332634"/>
          </a:xfrm>
          <a:prstGeom prst="rect">
            <a:avLst/>
          </a:prstGeom>
          <a:solidFill>
            <a:schemeClr val="bg1">
              <a:alpha val="95000"/>
            </a:schemeClr>
          </a:solidFill>
          <a:ln w="12700">
            <a:solidFill>
              <a:schemeClr val="tx2">
                <a:lumMod val="10000"/>
                <a:lumOff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15E994C-0866-4A67-8807-FC3D30D2EDB2}"/>
              </a:ext>
            </a:extLst>
          </p:cNvPr>
          <p:cNvSpPr>
            <a:spLocks noGrp="1"/>
          </p:cNvSpPr>
          <p:nvPr>
            <p:ph type="ctrTitle"/>
          </p:nvPr>
        </p:nvSpPr>
        <p:spPr>
          <a:xfrm>
            <a:off x="2103121" y="4727173"/>
            <a:ext cx="7985759" cy="868823"/>
          </a:xfrm>
        </p:spPr>
        <p:txBody>
          <a:bodyPr anchor="ctr">
            <a:normAutofit/>
          </a:bodyPr>
          <a:lstStyle/>
          <a:p>
            <a:pPr algn="ctr"/>
            <a:r>
              <a:rPr lang="en-US" sz="4000" b="1" dirty="0"/>
              <a:t>Overview</a:t>
            </a:r>
          </a:p>
        </p:txBody>
      </p:sp>
      <p:sp>
        <p:nvSpPr>
          <p:cNvPr id="23" name="Rectangle: Rounded Corners 22">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562823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 name="Subtitle 2">
            <a:extLst>
              <a:ext uri="{FF2B5EF4-FFF2-40B4-BE49-F238E27FC236}">
                <a16:creationId xmlns:a16="http://schemas.microsoft.com/office/drawing/2014/main" id="{CC572CA8-0288-4264-BF31-51BC3F565878}"/>
              </a:ext>
            </a:extLst>
          </p:cNvPr>
          <p:cNvSpPr>
            <a:spLocks noGrp="1"/>
          </p:cNvSpPr>
          <p:nvPr>
            <p:ph type="subTitle" idx="1"/>
          </p:nvPr>
        </p:nvSpPr>
        <p:spPr>
          <a:xfrm>
            <a:off x="2615738" y="5680637"/>
            <a:ext cx="6960524" cy="598516"/>
          </a:xfrm>
        </p:spPr>
        <p:txBody>
          <a:bodyPr anchor="ctr">
            <a:normAutofit/>
          </a:bodyPr>
          <a:lstStyle/>
          <a:p>
            <a:pPr algn="ctr">
              <a:lnSpc>
                <a:spcPct val="100000"/>
              </a:lnSpc>
            </a:pPr>
            <a:r>
              <a:rPr lang="en-US" sz="1100" dirty="0">
                <a:solidFill>
                  <a:schemeClr val="bg1"/>
                </a:solidFill>
              </a:rPr>
              <a:t>The US Accidents data is a countrywide traffic accident dataset, which covers 49 states of the United States. The data is continuously being collected from February 2016 to March 2019 and consists of 2.974 million rows with 49 variables. </a:t>
            </a:r>
          </a:p>
        </p:txBody>
      </p:sp>
    </p:spTree>
    <p:extLst>
      <p:ext uri="{BB962C8B-B14F-4D97-AF65-F5344CB8AC3E}">
        <p14:creationId xmlns:p14="http://schemas.microsoft.com/office/powerpoint/2010/main" val="240583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71D9E80-4876-42EF-92A7-295C157B02B5}"/>
              </a:ext>
            </a:extLst>
          </p:cNvPr>
          <p:cNvPicPr>
            <a:picLocks noChangeAspect="1"/>
          </p:cNvPicPr>
          <p:nvPr/>
        </p:nvPicPr>
        <p:blipFill rotWithShape="1">
          <a:blip r:embed="rId2"/>
          <a:srcRect r="23298" b="9091"/>
          <a:stretch/>
        </p:blipFill>
        <p:spPr>
          <a:xfrm>
            <a:off x="3523488" y="10"/>
            <a:ext cx="8668512" cy="6857990"/>
          </a:xfrm>
          <a:prstGeom prst="rect">
            <a:avLst/>
          </a:prstGeom>
        </p:spPr>
      </p:pic>
      <p:sp>
        <p:nvSpPr>
          <p:cNvPr id="17" name="Rectangle 16">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237951-B011-478E-9ABE-BDF4F62E903F}"/>
              </a:ext>
            </a:extLst>
          </p:cNvPr>
          <p:cNvSpPr>
            <a:spLocks noGrp="1"/>
          </p:cNvSpPr>
          <p:nvPr>
            <p:ph type="ctrTitle"/>
          </p:nvPr>
        </p:nvSpPr>
        <p:spPr>
          <a:xfrm>
            <a:off x="371094" y="1161288"/>
            <a:ext cx="3438144" cy="1124712"/>
          </a:xfrm>
        </p:spPr>
        <p:txBody>
          <a:bodyPr vert="horz" lIns="91440" tIns="45720" rIns="91440" bIns="45720" rtlCol="0" anchor="b">
            <a:normAutofit/>
          </a:bodyPr>
          <a:lstStyle/>
          <a:p>
            <a:r>
              <a:rPr lang="en-US" sz="2800" b="1" dirty="0"/>
              <a:t>Objective</a:t>
            </a:r>
          </a:p>
        </p:txBody>
      </p:sp>
      <p:sp>
        <p:nvSpPr>
          <p:cNvPr id="19" name="Rectangle 1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02966388-272D-4ABF-AD9B-A79DEEDF735E}"/>
              </a:ext>
            </a:extLst>
          </p:cNvPr>
          <p:cNvSpPr>
            <a:spLocks noGrp="1"/>
          </p:cNvSpPr>
          <p:nvPr>
            <p:ph type="subTitle" idx="1"/>
          </p:nvPr>
        </p:nvSpPr>
        <p:spPr>
          <a:xfrm>
            <a:off x="371094" y="2718054"/>
            <a:ext cx="3438906" cy="3754398"/>
          </a:xfrm>
        </p:spPr>
        <p:txBody>
          <a:bodyPr vert="horz" lIns="91440" tIns="45720" rIns="91440" bIns="45720" rtlCol="0" anchor="t">
            <a:normAutofit lnSpcReduction="10000"/>
          </a:bodyPr>
          <a:lstStyle/>
          <a:p>
            <a:pPr>
              <a:lnSpc>
                <a:spcPct val="100000"/>
              </a:lnSpc>
            </a:pPr>
            <a:r>
              <a:rPr lang="en-US" sz="1600" dirty="0"/>
              <a:t>With data visualizations, this study attempts to analyze various causes of accidents. </a:t>
            </a:r>
          </a:p>
          <a:p>
            <a:pPr>
              <a:lnSpc>
                <a:spcPct val="100000"/>
              </a:lnSpc>
            </a:pPr>
            <a:r>
              <a:rPr lang="en-US" sz="1600" i="1" dirty="0"/>
              <a:t>Some include (but are not limited to):</a:t>
            </a:r>
          </a:p>
          <a:p>
            <a:pPr marL="457200" indent="-228600">
              <a:lnSpc>
                <a:spcPct val="100000"/>
              </a:lnSpc>
              <a:buFont typeface="Arial" panose="020B0604020202020204" pitchFamily="34" charset="0"/>
              <a:buChar char="•"/>
            </a:pPr>
            <a:r>
              <a:rPr lang="en-US" sz="1600" dirty="0"/>
              <a:t>bar weather conditions</a:t>
            </a:r>
          </a:p>
          <a:p>
            <a:pPr marL="457200" indent="-228600">
              <a:lnSpc>
                <a:spcPct val="100000"/>
              </a:lnSpc>
              <a:buFont typeface="Arial" panose="020B0604020202020204" pitchFamily="34" charset="0"/>
              <a:buChar char="•"/>
            </a:pPr>
            <a:r>
              <a:rPr lang="en-US" sz="1600" dirty="0"/>
              <a:t>poor visibility</a:t>
            </a:r>
          </a:p>
          <a:p>
            <a:pPr marL="457200" indent="-228600">
              <a:lnSpc>
                <a:spcPct val="100000"/>
              </a:lnSpc>
              <a:buFont typeface="Arial" panose="020B0604020202020204" pitchFamily="34" charset="0"/>
              <a:buChar char="•"/>
            </a:pPr>
            <a:r>
              <a:rPr lang="en-US" sz="1600" dirty="0"/>
              <a:t>traffic objects</a:t>
            </a:r>
          </a:p>
          <a:p>
            <a:pPr marL="457200" indent="-228600">
              <a:lnSpc>
                <a:spcPct val="100000"/>
              </a:lnSpc>
              <a:buFont typeface="Arial" panose="020B0604020202020204" pitchFamily="34" charset="0"/>
              <a:buChar char="•"/>
            </a:pPr>
            <a:r>
              <a:rPr lang="en-US" sz="1600" dirty="0"/>
              <a:t>road conditions i.e. weather</a:t>
            </a:r>
          </a:p>
          <a:p>
            <a:pPr>
              <a:lnSpc>
                <a:spcPct val="100000"/>
              </a:lnSpc>
            </a:pPr>
            <a:r>
              <a:rPr lang="en-US" sz="1600" dirty="0"/>
              <a:t>The severity of these occurrences was also analyzed. I also tried to figure out the states with high and low accidents.</a:t>
            </a:r>
          </a:p>
          <a:p>
            <a:pPr indent="-228600">
              <a:lnSpc>
                <a:spcPct val="100000"/>
              </a:lnSpc>
              <a:buFont typeface="Arial" panose="020B0604020202020204" pitchFamily="34" charset="0"/>
              <a:buChar char="•"/>
            </a:pPr>
            <a:endParaRPr lang="en-US" sz="1300" dirty="0"/>
          </a:p>
        </p:txBody>
      </p:sp>
    </p:spTree>
    <p:extLst>
      <p:ext uri="{BB962C8B-B14F-4D97-AF65-F5344CB8AC3E}">
        <p14:creationId xmlns:p14="http://schemas.microsoft.com/office/powerpoint/2010/main" val="3750866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8B21A44-3566-4C76-80B5-60FBD87B54AB}"/>
              </a:ext>
            </a:extLst>
          </p:cNvPr>
          <p:cNvPicPr>
            <a:picLocks noChangeAspect="1"/>
          </p:cNvPicPr>
          <p:nvPr/>
        </p:nvPicPr>
        <p:blipFill rotWithShape="1">
          <a:blip r:embed="rId2"/>
          <a:srcRect t="25798" r="9091" b="7791"/>
          <a:stretch/>
        </p:blipFill>
        <p:spPr>
          <a:xfrm>
            <a:off x="19" y="10"/>
            <a:ext cx="12191981" cy="6857990"/>
          </a:xfrm>
          <a:prstGeom prst="rect">
            <a:avLst/>
          </a:prstGeom>
        </p:spPr>
      </p:pic>
      <p:sp>
        <p:nvSpPr>
          <p:cNvPr id="11"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FD9411-ED5C-45E1-83FF-04E0BA65793A}"/>
              </a:ext>
            </a:extLst>
          </p:cNvPr>
          <p:cNvSpPr>
            <a:spLocks noGrp="1"/>
          </p:cNvSpPr>
          <p:nvPr>
            <p:ph type="ctrTitle"/>
          </p:nvPr>
        </p:nvSpPr>
        <p:spPr>
          <a:xfrm>
            <a:off x="404553" y="3091928"/>
            <a:ext cx="9078562" cy="2387600"/>
          </a:xfrm>
        </p:spPr>
        <p:txBody>
          <a:bodyPr>
            <a:normAutofit/>
          </a:bodyPr>
          <a:lstStyle/>
          <a:p>
            <a:r>
              <a:rPr lang="en-US" sz="6600"/>
              <a:t>Description of the dataset</a:t>
            </a:r>
          </a:p>
        </p:txBody>
      </p:sp>
      <p:sp>
        <p:nvSpPr>
          <p:cNvPr id="13" name="Rectangle: Rounded Corners 1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79009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id="{6234BCC6-39B9-47D9-8BF8-C665401A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5EB5A0A-D831-45BF-BBEC-45771F427DCA}"/>
              </a:ext>
            </a:extLst>
          </p:cNvPr>
          <p:cNvPicPr>
            <a:picLocks noChangeAspect="1"/>
          </p:cNvPicPr>
          <p:nvPr/>
        </p:nvPicPr>
        <p:blipFill rotWithShape="1">
          <a:blip r:embed="rId2"/>
          <a:srcRect l="-820" t="-416" r="818" b="4499"/>
          <a:stretch/>
        </p:blipFill>
        <p:spPr>
          <a:xfrm>
            <a:off x="4883024" y="3368927"/>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4" name="Picture 3">
            <a:extLst>
              <a:ext uri="{FF2B5EF4-FFF2-40B4-BE49-F238E27FC236}">
                <a16:creationId xmlns:a16="http://schemas.microsoft.com/office/drawing/2014/main" id="{4633CB89-D881-4469-89EC-37F4F56AC45F}"/>
              </a:ext>
            </a:extLst>
          </p:cNvPr>
          <p:cNvPicPr>
            <a:picLocks noChangeAspect="1"/>
          </p:cNvPicPr>
          <p:nvPr/>
        </p:nvPicPr>
        <p:blipFill rotWithShape="1">
          <a:blip r:embed="rId3"/>
          <a:srcRect l="18611" t="796" r="-606" b="-795"/>
          <a:stretch/>
        </p:blipFill>
        <p:spPr>
          <a:xfrm>
            <a:off x="4888588" y="6401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19" name="Freeform: Shape 11">
            <a:extLst>
              <a:ext uri="{FF2B5EF4-FFF2-40B4-BE49-F238E27FC236}">
                <a16:creationId xmlns:a16="http://schemas.microsoft.com/office/drawing/2014/main" id="{72A9CE9D-DAC3-40AF-B504-78A64A909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3">
            <a:extLst>
              <a:ext uri="{FF2B5EF4-FFF2-40B4-BE49-F238E27FC236}">
                <a16:creationId xmlns:a16="http://schemas.microsoft.com/office/drawing/2014/main" id="{506D7452-6CDE-4381-86CE-07B245938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28CB7F0-115B-4309-A170-61CAD7505F0B}"/>
              </a:ext>
            </a:extLst>
          </p:cNvPr>
          <p:cNvSpPr>
            <a:spLocks noGrp="1"/>
          </p:cNvSpPr>
          <p:nvPr>
            <p:ph type="ctrTitle"/>
          </p:nvPr>
        </p:nvSpPr>
        <p:spPr>
          <a:xfrm>
            <a:off x="438912" y="1524659"/>
            <a:ext cx="5019074" cy="2774088"/>
          </a:xfrm>
        </p:spPr>
        <p:txBody>
          <a:bodyPr>
            <a:normAutofit/>
          </a:bodyPr>
          <a:lstStyle/>
          <a:p>
            <a:r>
              <a:rPr lang="en-US" sz="5400" b="1" dirty="0"/>
              <a:t>Removing</a:t>
            </a:r>
            <a:br>
              <a:rPr lang="en-US" sz="5400" b="1" dirty="0"/>
            </a:br>
            <a:r>
              <a:rPr lang="en-US" sz="5400" b="1" dirty="0"/>
              <a:t>Missing Values</a:t>
            </a:r>
          </a:p>
        </p:txBody>
      </p:sp>
      <p:sp>
        <p:nvSpPr>
          <p:cNvPr id="16" name="Rectangle 15">
            <a:extLst>
              <a:ext uri="{FF2B5EF4-FFF2-40B4-BE49-F238E27FC236}">
                <a16:creationId xmlns:a16="http://schemas.microsoft.com/office/drawing/2014/main" id="{762DA937-8B55-4317-BD32-98D7AF30E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C52EE5A8-045B-4D39-8ED1-51333408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461119"/>
            <a:ext cx="5019074"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8175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758B4F-62D5-4F66-A3B8-5D7AF32A1EEF}"/>
              </a:ext>
            </a:extLst>
          </p:cNvPr>
          <p:cNvSpPr>
            <a:spLocks noGrp="1"/>
          </p:cNvSpPr>
          <p:nvPr>
            <p:ph type="ctrTitle"/>
          </p:nvPr>
        </p:nvSpPr>
        <p:spPr>
          <a:xfrm>
            <a:off x="477981" y="1122363"/>
            <a:ext cx="4023360" cy="3204134"/>
          </a:xfrm>
        </p:spPr>
        <p:txBody>
          <a:bodyPr anchor="b">
            <a:normAutofit/>
          </a:bodyPr>
          <a:lstStyle/>
          <a:p>
            <a:r>
              <a:rPr lang="en-US" sz="4800" b="1" dirty="0">
                <a:solidFill>
                  <a:schemeClr val="bg1"/>
                </a:solidFill>
              </a:rPr>
              <a:t>API Source of Accidents dataset</a:t>
            </a:r>
          </a:p>
        </p:txBody>
      </p:sp>
      <p:sp>
        <p:nvSpPr>
          <p:cNvPr id="3" name="Subtitle 2">
            <a:extLst>
              <a:ext uri="{FF2B5EF4-FFF2-40B4-BE49-F238E27FC236}">
                <a16:creationId xmlns:a16="http://schemas.microsoft.com/office/drawing/2014/main" id="{74A6DB7A-4EE8-4E3E-8445-661B65BB2182}"/>
              </a:ext>
            </a:extLst>
          </p:cNvPr>
          <p:cNvSpPr>
            <a:spLocks noGrp="1"/>
          </p:cNvSpPr>
          <p:nvPr>
            <p:ph type="subTitle" idx="1"/>
          </p:nvPr>
        </p:nvSpPr>
        <p:spPr>
          <a:xfrm>
            <a:off x="477981" y="4872922"/>
            <a:ext cx="3933306" cy="1428818"/>
          </a:xfrm>
        </p:spPr>
        <p:txBody>
          <a:bodyPr>
            <a:normAutofit lnSpcReduction="10000"/>
          </a:bodyPr>
          <a:lstStyle/>
          <a:p>
            <a:pPr>
              <a:lnSpc>
                <a:spcPct val="100000"/>
              </a:lnSpc>
            </a:pPr>
            <a:r>
              <a:rPr lang="en-US" sz="1600" dirty="0">
                <a:solidFill>
                  <a:schemeClr val="bg1"/>
                </a:solidFill>
              </a:rPr>
              <a:t>There are only three API sources that reported the accidents. It can be observed that most of the accidents(around 1,700,000) were reported by MapQuest, followed by Bing.</a:t>
            </a:r>
          </a:p>
        </p:txBody>
      </p:sp>
      <p:sp>
        <p:nvSpPr>
          <p:cNvPr id="11"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72A8F4DA-69AE-431D-8EFF-0F98C0025569}"/>
              </a:ext>
            </a:extLst>
          </p:cNvPr>
          <p:cNvPicPr>
            <a:picLocks noChangeAspect="1"/>
          </p:cNvPicPr>
          <p:nvPr/>
        </p:nvPicPr>
        <p:blipFill>
          <a:blip r:embed="rId2"/>
          <a:stretch>
            <a:fillRect/>
          </a:stretch>
        </p:blipFill>
        <p:spPr>
          <a:xfrm>
            <a:off x="4864608" y="1239557"/>
            <a:ext cx="6846363" cy="4227631"/>
          </a:xfrm>
          <a:prstGeom prst="rect">
            <a:avLst/>
          </a:prstGeom>
        </p:spPr>
      </p:pic>
    </p:spTree>
    <p:extLst>
      <p:ext uri="{BB962C8B-B14F-4D97-AF65-F5344CB8AC3E}">
        <p14:creationId xmlns:p14="http://schemas.microsoft.com/office/powerpoint/2010/main" val="2762718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7D12574-25F0-4BB1-AA48-9DE7527AF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1B08AC5-F9DE-4B21-9DC7-C5674724A89B}"/>
              </a:ext>
            </a:extLst>
          </p:cNvPr>
          <p:cNvSpPr>
            <a:spLocks noGrp="1"/>
          </p:cNvSpPr>
          <p:nvPr>
            <p:ph type="ctrTitle"/>
          </p:nvPr>
        </p:nvSpPr>
        <p:spPr>
          <a:xfrm>
            <a:off x="2103121" y="310343"/>
            <a:ext cx="7985759" cy="868823"/>
          </a:xfrm>
        </p:spPr>
        <p:txBody>
          <a:bodyPr anchor="ctr">
            <a:normAutofit/>
          </a:bodyPr>
          <a:lstStyle/>
          <a:p>
            <a:pPr algn="ctr"/>
            <a:r>
              <a:rPr lang="en-US" sz="4000" b="1" dirty="0">
                <a:solidFill>
                  <a:schemeClr val="bg1"/>
                </a:solidFill>
              </a:rPr>
              <a:t>Severity of the Road Accidents</a:t>
            </a:r>
          </a:p>
        </p:txBody>
      </p:sp>
      <p:sp>
        <p:nvSpPr>
          <p:cNvPr id="15" name="Rectangle: Rounded Corners 14">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4" name="Picture 3">
            <a:extLst>
              <a:ext uri="{FF2B5EF4-FFF2-40B4-BE49-F238E27FC236}">
                <a16:creationId xmlns:a16="http://schemas.microsoft.com/office/drawing/2014/main" id="{87FFF85F-5E07-40AA-BB4D-914AD29F6FF7}"/>
              </a:ext>
            </a:extLst>
          </p:cNvPr>
          <p:cNvPicPr>
            <a:picLocks noChangeAspect="1"/>
          </p:cNvPicPr>
          <p:nvPr/>
        </p:nvPicPr>
        <p:blipFill>
          <a:blip r:embed="rId2"/>
          <a:stretch>
            <a:fillRect/>
          </a:stretch>
        </p:blipFill>
        <p:spPr>
          <a:xfrm>
            <a:off x="4244340" y="2933241"/>
            <a:ext cx="3703320" cy="2333091"/>
          </a:xfrm>
          <a:prstGeom prst="rect">
            <a:avLst/>
          </a:prstGeom>
        </p:spPr>
      </p:pic>
      <p:pic>
        <p:nvPicPr>
          <p:cNvPr id="6" name="Picture 5">
            <a:extLst>
              <a:ext uri="{FF2B5EF4-FFF2-40B4-BE49-F238E27FC236}">
                <a16:creationId xmlns:a16="http://schemas.microsoft.com/office/drawing/2014/main" id="{52D29617-7C9C-4C93-9558-C245D7C9C4F9}"/>
              </a:ext>
            </a:extLst>
          </p:cNvPr>
          <p:cNvPicPr>
            <a:picLocks noChangeAspect="1"/>
          </p:cNvPicPr>
          <p:nvPr/>
        </p:nvPicPr>
        <p:blipFill>
          <a:blip r:embed="rId3"/>
          <a:stretch>
            <a:fillRect/>
          </a:stretch>
        </p:blipFill>
        <p:spPr>
          <a:xfrm>
            <a:off x="8218170" y="2933241"/>
            <a:ext cx="3703320" cy="2286801"/>
          </a:xfrm>
          <a:prstGeom prst="rect">
            <a:avLst/>
          </a:prstGeom>
        </p:spPr>
      </p:pic>
      <p:pic>
        <p:nvPicPr>
          <p:cNvPr id="5" name="Picture 4">
            <a:extLst>
              <a:ext uri="{FF2B5EF4-FFF2-40B4-BE49-F238E27FC236}">
                <a16:creationId xmlns:a16="http://schemas.microsoft.com/office/drawing/2014/main" id="{57974E69-8337-4A49-9DBF-D52BB88E07A9}"/>
              </a:ext>
            </a:extLst>
          </p:cNvPr>
          <p:cNvPicPr>
            <a:picLocks noChangeAspect="1"/>
          </p:cNvPicPr>
          <p:nvPr/>
        </p:nvPicPr>
        <p:blipFill>
          <a:blip r:embed="rId4"/>
          <a:stretch>
            <a:fillRect/>
          </a:stretch>
        </p:blipFill>
        <p:spPr>
          <a:xfrm>
            <a:off x="251461" y="2998049"/>
            <a:ext cx="3703320" cy="2268283"/>
          </a:xfrm>
          <a:prstGeom prst="rect">
            <a:avLst/>
          </a:prstGeom>
        </p:spPr>
      </p:pic>
    </p:spTree>
    <p:extLst>
      <p:ext uri="{BB962C8B-B14F-4D97-AF65-F5344CB8AC3E}">
        <p14:creationId xmlns:p14="http://schemas.microsoft.com/office/powerpoint/2010/main" val="3403511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16F48AD3-C8B3-4F74-B546-F12937F7DD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F9A7E8-30B3-427A-AE76-5F326E2AEEFF}"/>
              </a:ext>
            </a:extLst>
          </p:cNvPr>
          <p:cNvSpPr>
            <a:spLocks noGrp="1"/>
          </p:cNvSpPr>
          <p:nvPr>
            <p:ph type="ctrTitle"/>
          </p:nvPr>
        </p:nvSpPr>
        <p:spPr>
          <a:xfrm>
            <a:off x="7848600" y="1122363"/>
            <a:ext cx="4023360" cy="3204134"/>
          </a:xfrm>
        </p:spPr>
        <p:txBody>
          <a:bodyPr anchor="b">
            <a:normAutofit/>
          </a:bodyPr>
          <a:lstStyle/>
          <a:p>
            <a:r>
              <a:rPr lang="en-US" sz="4800" b="1" dirty="0"/>
              <a:t>Accidents spread by Time Zones</a:t>
            </a:r>
          </a:p>
        </p:txBody>
      </p:sp>
      <p:sp>
        <p:nvSpPr>
          <p:cNvPr id="3" name="Subtitle 2">
            <a:extLst>
              <a:ext uri="{FF2B5EF4-FFF2-40B4-BE49-F238E27FC236}">
                <a16:creationId xmlns:a16="http://schemas.microsoft.com/office/drawing/2014/main" id="{16F19914-5F5F-4C83-AAD1-603FEA4895F2}"/>
              </a:ext>
            </a:extLst>
          </p:cNvPr>
          <p:cNvSpPr>
            <a:spLocks noGrp="1"/>
          </p:cNvSpPr>
          <p:nvPr>
            <p:ph type="subTitle" idx="1"/>
          </p:nvPr>
        </p:nvSpPr>
        <p:spPr>
          <a:xfrm>
            <a:off x="7848600" y="4872922"/>
            <a:ext cx="4023360" cy="1208141"/>
          </a:xfrm>
        </p:spPr>
        <p:txBody>
          <a:bodyPr>
            <a:normAutofit/>
          </a:bodyPr>
          <a:lstStyle/>
          <a:p>
            <a:r>
              <a:rPr lang="en-US" sz="2000"/>
              <a:t>The Start_Lat and Start_Lng were used to get the exact location of the accidents.</a:t>
            </a:r>
          </a:p>
        </p:txBody>
      </p:sp>
      <p:pic>
        <p:nvPicPr>
          <p:cNvPr id="4" name="Picture 3">
            <a:extLst>
              <a:ext uri="{FF2B5EF4-FFF2-40B4-BE49-F238E27FC236}">
                <a16:creationId xmlns:a16="http://schemas.microsoft.com/office/drawing/2014/main" id="{91D5C2DC-5C89-4AB5-B180-55DAF1EEA57D}"/>
              </a:ext>
            </a:extLst>
          </p:cNvPr>
          <p:cNvPicPr>
            <a:picLocks noChangeAspect="1"/>
          </p:cNvPicPr>
          <p:nvPr/>
        </p:nvPicPr>
        <p:blipFill>
          <a:blip r:embed="rId2"/>
          <a:stretch>
            <a:fillRect/>
          </a:stretch>
        </p:blipFill>
        <p:spPr>
          <a:xfrm>
            <a:off x="316992" y="1280803"/>
            <a:ext cx="7053626" cy="4144005"/>
          </a:xfrm>
          <a:prstGeom prst="rect">
            <a:avLst/>
          </a:prstGeom>
        </p:spPr>
      </p:pic>
      <p:sp>
        <p:nvSpPr>
          <p:cNvPr id="16"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0879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6646FC9-C66D-4EC7-8310-0DD4ACC49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0D14EA-A977-44C4-9EC5-453C0AF7A1B0}"/>
              </a:ext>
            </a:extLst>
          </p:cNvPr>
          <p:cNvSpPr>
            <a:spLocks noGrp="1"/>
          </p:cNvSpPr>
          <p:nvPr>
            <p:ph type="ctrTitle"/>
          </p:nvPr>
        </p:nvSpPr>
        <p:spPr>
          <a:xfrm>
            <a:off x="2103121" y="310343"/>
            <a:ext cx="7985759" cy="868823"/>
          </a:xfrm>
        </p:spPr>
        <p:txBody>
          <a:bodyPr anchor="ctr">
            <a:normAutofit/>
          </a:bodyPr>
          <a:lstStyle/>
          <a:p>
            <a:pPr algn="ctr"/>
            <a:r>
              <a:rPr lang="en-US" sz="4000" b="1" dirty="0"/>
              <a:t>Ranking by States</a:t>
            </a:r>
          </a:p>
        </p:txBody>
      </p:sp>
      <p:sp>
        <p:nvSpPr>
          <p:cNvPr id="14" name="Rectangle: Rounded Corners 13">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 name="Subtitle 2">
            <a:extLst>
              <a:ext uri="{FF2B5EF4-FFF2-40B4-BE49-F238E27FC236}">
                <a16:creationId xmlns:a16="http://schemas.microsoft.com/office/drawing/2014/main" id="{740F1BB9-2D53-4DAE-882E-B0A9A5928D3A}"/>
              </a:ext>
            </a:extLst>
          </p:cNvPr>
          <p:cNvSpPr>
            <a:spLocks noGrp="1"/>
          </p:cNvSpPr>
          <p:nvPr>
            <p:ph type="subTitle" idx="1"/>
          </p:nvPr>
        </p:nvSpPr>
        <p:spPr>
          <a:xfrm>
            <a:off x="2615738" y="1263807"/>
            <a:ext cx="6960524" cy="598516"/>
          </a:xfrm>
        </p:spPr>
        <p:txBody>
          <a:bodyPr anchor="ctr">
            <a:normAutofit/>
          </a:bodyPr>
          <a:lstStyle/>
          <a:p>
            <a:pPr algn="ctr">
              <a:lnSpc>
                <a:spcPct val="100000"/>
              </a:lnSpc>
            </a:pPr>
            <a:r>
              <a:rPr lang="en-US" sz="1100">
                <a:solidFill>
                  <a:schemeClr val="bg1"/>
                </a:solidFill>
              </a:rPr>
              <a:t>The plot illustrates that California (CA) has the greatest number of accidents followed by Texas (TX) and Florida (FL). The number of accidents in California is almost twice the number of accidents in Texas.</a:t>
            </a:r>
          </a:p>
        </p:txBody>
      </p:sp>
      <p:pic>
        <p:nvPicPr>
          <p:cNvPr id="4" name="Picture 3">
            <a:extLst>
              <a:ext uri="{FF2B5EF4-FFF2-40B4-BE49-F238E27FC236}">
                <a16:creationId xmlns:a16="http://schemas.microsoft.com/office/drawing/2014/main" id="{D9C08E7D-12E6-4AF6-9FB0-046EDE4DD7AC}"/>
              </a:ext>
            </a:extLst>
          </p:cNvPr>
          <p:cNvPicPr>
            <a:picLocks noChangeAspect="1"/>
          </p:cNvPicPr>
          <p:nvPr/>
        </p:nvPicPr>
        <p:blipFill>
          <a:blip r:embed="rId2"/>
          <a:stretch>
            <a:fillRect/>
          </a:stretch>
        </p:blipFill>
        <p:spPr>
          <a:xfrm>
            <a:off x="385572" y="2494911"/>
            <a:ext cx="5596128" cy="3385658"/>
          </a:xfrm>
          <a:prstGeom prst="rect">
            <a:avLst/>
          </a:prstGeom>
        </p:spPr>
      </p:pic>
      <p:pic>
        <p:nvPicPr>
          <p:cNvPr id="5" name="Picture 4">
            <a:extLst>
              <a:ext uri="{FF2B5EF4-FFF2-40B4-BE49-F238E27FC236}">
                <a16:creationId xmlns:a16="http://schemas.microsoft.com/office/drawing/2014/main" id="{02A41AA2-25EA-4E60-9D3F-7B590A7091A0}"/>
              </a:ext>
            </a:extLst>
          </p:cNvPr>
          <p:cNvPicPr>
            <a:picLocks noChangeAspect="1"/>
          </p:cNvPicPr>
          <p:nvPr/>
        </p:nvPicPr>
        <p:blipFill>
          <a:blip r:embed="rId3"/>
          <a:stretch>
            <a:fillRect/>
          </a:stretch>
        </p:blipFill>
        <p:spPr>
          <a:xfrm>
            <a:off x="6210302" y="2746737"/>
            <a:ext cx="5596128" cy="2882006"/>
          </a:xfrm>
          <a:prstGeom prst="rect">
            <a:avLst/>
          </a:prstGeom>
        </p:spPr>
      </p:pic>
    </p:spTree>
    <p:extLst>
      <p:ext uri="{BB962C8B-B14F-4D97-AF65-F5344CB8AC3E}">
        <p14:creationId xmlns:p14="http://schemas.microsoft.com/office/powerpoint/2010/main" val="3903573332"/>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3</TotalTime>
  <Words>302</Words>
  <Application>Microsoft Office PowerPoint</Application>
  <PresentationFormat>Widescreen</PresentationFormat>
  <Paragraphs>26</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Avenir Next LT Pro</vt:lpstr>
      <vt:lpstr>Calibri</vt:lpstr>
      <vt:lpstr>Times New Roman</vt:lpstr>
      <vt:lpstr>AccentBoxVTI</vt:lpstr>
      <vt:lpstr>  US Road Accidents Data Visualization and Analysis</vt:lpstr>
      <vt:lpstr>Overview</vt:lpstr>
      <vt:lpstr>Objective</vt:lpstr>
      <vt:lpstr>Description of the dataset</vt:lpstr>
      <vt:lpstr>Removing Missing Values</vt:lpstr>
      <vt:lpstr>API Source of Accidents dataset</vt:lpstr>
      <vt:lpstr>Severity of the Road Accidents</vt:lpstr>
      <vt:lpstr>Accidents spread by Time Zones</vt:lpstr>
      <vt:lpstr>Ranking by States</vt:lpstr>
      <vt:lpstr>Ranking by Cities</vt:lpstr>
      <vt:lpstr>Weather Conditions effects on Road Accidents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US Road Accidents Data Visualization and Analysis</dc:title>
  <dc:creator>Babalola, Olufemi</dc:creator>
  <cp:lastModifiedBy>Babalola, Olufemi</cp:lastModifiedBy>
  <cp:revision>1</cp:revision>
  <dcterms:created xsi:type="dcterms:W3CDTF">2020-05-04T06:29:24Z</dcterms:created>
  <dcterms:modified xsi:type="dcterms:W3CDTF">2020-05-04T06:32:34Z</dcterms:modified>
</cp:coreProperties>
</file>